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5" r:id="rId9"/>
    <p:sldId id="266" r:id="rId10"/>
    <p:sldId id="263" r:id="rId11"/>
    <p:sldId id="267" r:id="rId12"/>
    <p:sldId id="264"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32"/>
    <p:restoredTop sz="93890" autoAdjust="0"/>
  </p:normalViewPr>
  <p:slideViewPr>
    <p:cSldViewPr snapToGrid="0" snapToObjects="1" showGuides="1">
      <p:cViewPr varScale="1">
        <p:scale>
          <a:sx n="107" d="100"/>
          <a:sy n="107" d="100"/>
        </p:scale>
        <p:origin x="102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32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r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22594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3268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583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2052700" y="2890391"/>
            <a:ext cx="6689908" cy="1046440"/>
          </a:xfrm>
          <a:prstGeom prst="rect">
            <a:avLst/>
          </a:prstGeom>
          <a:noFill/>
        </p:spPr>
        <p:txBody>
          <a:bodyPr wrap="none" rtlCol="0">
            <a:spAutoFit/>
          </a:bodyPr>
          <a:lstStyle/>
          <a:p>
            <a:pPr indent="114935">
              <a:spcBef>
                <a:spcPts val="300"/>
              </a:spcBef>
              <a:spcAft>
                <a:spcPts val="300"/>
              </a:spcAft>
            </a:pPr>
            <a:r>
              <a:rPr lang="en-NZ" sz="3500" b="1" dirty="0">
                <a:effectLst/>
                <a:latin typeface="Georgia" panose="02040502050405020303" pitchFamily="18" charset="0"/>
                <a:ea typeface="Times New Roman" panose="02020603050405020304" pitchFamily="18" charset="0"/>
                <a:cs typeface="Times New Roman" panose="02020603050405020304" pitchFamily="18" charset="0"/>
              </a:rPr>
              <a:t>Reassess</a:t>
            </a:r>
          </a:p>
          <a:p>
            <a:pPr indent="114935">
              <a:spcBef>
                <a:spcPts val="300"/>
              </a:spcBef>
              <a:spcAft>
                <a:spcPts val="300"/>
              </a:spcAft>
            </a:pPr>
            <a:r>
              <a:rPr lang="en-NZ" sz="2200" i="1" dirty="0">
                <a:latin typeface="Calibri" panose="020F0502020204030204" pitchFamily="34" charset="0"/>
                <a:ea typeface="Times New Roman" panose="02020603050405020304" pitchFamily="18" charset="0"/>
                <a:cs typeface="Times New Roman" panose="02020603050405020304" pitchFamily="18" charset="0"/>
              </a:rPr>
              <a:t>R</a:t>
            </a:r>
            <a:r>
              <a:rPr lang="en-NZ" sz="2200" i="1" dirty="0">
                <a:effectLst/>
                <a:latin typeface="Calibri" panose="020F0502020204030204" pitchFamily="34" charset="0"/>
                <a:ea typeface="Times New Roman" panose="02020603050405020304" pitchFamily="18" charset="0"/>
                <a:cs typeface="Times New Roman" panose="02020603050405020304" pitchFamily="18" charset="0"/>
              </a:rPr>
              <a:t>eassessing helps us understand that God is still at work</a:t>
            </a:r>
          </a:p>
        </p:txBody>
      </p:sp>
    </p:spTree>
    <p:extLst>
      <p:ext uri="{BB962C8B-B14F-4D97-AF65-F5344CB8AC3E}">
        <p14:creationId xmlns:p14="http://schemas.microsoft.com/office/powerpoint/2010/main" val="344278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2052701" y="2013228"/>
            <a:ext cx="8792083" cy="2831544"/>
          </a:xfrm>
          <a:prstGeom prst="rect">
            <a:avLst/>
          </a:prstGeom>
          <a:noFill/>
        </p:spPr>
        <p:txBody>
          <a:bodyPr wrap="square" rtlCol="0">
            <a:spAutoFit/>
          </a:bodyPr>
          <a:lstStyle/>
          <a:p>
            <a:pPr indent="114935">
              <a:spcBef>
                <a:spcPts val="300"/>
              </a:spcBef>
              <a:spcAft>
                <a:spcPts val="300"/>
              </a:spcAft>
            </a:pPr>
            <a:r>
              <a:rPr lang="en-NZ" sz="2500" b="1" dirty="0">
                <a:latin typeface="Georgia" panose="02040502050405020303" pitchFamily="18" charset="0"/>
                <a:ea typeface="Times New Roman" panose="02020603050405020304" pitchFamily="18" charset="0"/>
                <a:cs typeface="Times New Roman" panose="02020603050405020304" pitchFamily="18" charset="0"/>
              </a:rPr>
              <a:t>Past to present</a:t>
            </a:r>
          </a:p>
          <a:p>
            <a:pPr indent="114935">
              <a:spcBef>
                <a:spcPts val="300"/>
              </a:spcBef>
              <a:spcAft>
                <a:spcPts val="300"/>
              </a:spcAft>
            </a:pPr>
            <a:endParaRPr lang="en-NZ" sz="2800" b="1" dirty="0">
              <a:effectLst/>
              <a:latin typeface="Georgia" panose="02040502050405020303" pitchFamily="18" charset="0"/>
              <a:ea typeface="Times New Roman" panose="02020603050405020304" pitchFamily="18" charset="0"/>
              <a:cs typeface="Times New Roman" panose="02020603050405020304" pitchFamily="18" charset="0"/>
            </a:endParaRPr>
          </a:p>
          <a:p>
            <a:pPr indent="114935">
              <a:spcBef>
                <a:spcPts val="300"/>
              </a:spcBef>
              <a:spcAft>
                <a:spcPts val="300"/>
              </a:spcAft>
            </a:pPr>
            <a:r>
              <a:rPr lang="en-NZ" sz="2500" dirty="0">
                <a:effectLst/>
                <a:latin typeface="Calibri" panose="020F0502020204030204" pitchFamily="34" charset="0"/>
                <a:ea typeface="Times New Roman" panose="02020603050405020304" pitchFamily="18" charset="0"/>
                <a:cs typeface="Times New Roman" panose="02020603050405020304" pitchFamily="18" charset="0"/>
              </a:rPr>
              <a:t>Your ways, God, </a:t>
            </a:r>
            <a:r>
              <a:rPr lang="en-NZ" sz="2500" i="1" dirty="0">
                <a:effectLst/>
                <a:latin typeface="Calibri" panose="020F0502020204030204" pitchFamily="34" charset="0"/>
                <a:ea typeface="Times New Roman" panose="02020603050405020304" pitchFamily="18" charset="0"/>
                <a:cs typeface="Times New Roman" panose="02020603050405020304" pitchFamily="18" charset="0"/>
              </a:rPr>
              <a:t>are </a:t>
            </a:r>
            <a:r>
              <a:rPr lang="en-NZ" sz="2500" dirty="0">
                <a:effectLst/>
                <a:latin typeface="Calibri" panose="020F0502020204030204" pitchFamily="34" charset="0"/>
                <a:ea typeface="Times New Roman" panose="02020603050405020304" pitchFamily="18" charset="0"/>
                <a:cs typeface="Times New Roman" panose="02020603050405020304" pitchFamily="18" charset="0"/>
              </a:rPr>
              <a:t>holy.</a:t>
            </a:r>
          </a:p>
          <a:p>
            <a:pPr indent="114935">
              <a:spcBef>
                <a:spcPts val="300"/>
              </a:spcBef>
              <a:spcAft>
                <a:spcPts val="300"/>
              </a:spcAft>
            </a:pPr>
            <a:r>
              <a:rPr lang="en-NZ" sz="2500" dirty="0">
                <a:effectLst/>
                <a:latin typeface="Calibri" panose="020F0502020204030204" pitchFamily="34" charset="0"/>
                <a:ea typeface="Times New Roman" panose="02020603050405020304" pitchFamily="18" charset="0"/>
                <a:cs typeface="Times New Roman" panose="02020603050405020304" pitchFamily="18" charset="0"/>
              </a:rPr>
              <a:t>What god </a:t>
            </a:r>
            <a:r>
              <a:rPr lang="en-NZ" sz="2500" i="1" dirty="0">
                <a:effectLst/>
                <a:latin typeface="Calibri" panose="020F0502020204030204" pitchFamily="34" charset="0"/>
                <a:ea typeface="Times New Roman" panose="02020603050405020304" pitchFamily="18" charset="0"/>
                <a:cs typeface="Times New Roman" panose="02020603050405020304" pitchFamily="18" charset="0"/>
              </a:rPr>
              <a:t>is</a:t>
            </a:r>
            <a:r>
              <a:rPr lang="en-NZ" sz="2500" dirty="0">
                <a:effectLst/>
                <a:latin typeface="Calibri" panose="020F0502020204030204" pitchFamily="34" charset="0"/>
                <a:ea typeface="Times New Roman" panose="02020603050405020304" pitchFamily="18" charset="0"/>
                <a:cs typeface="Times New Roman" panose="02020603050405020304" pitchFamily="18" charset="0"/>
              </a:rPr>
              <a:t> as great as our God?</a:t>
            </a:r>
          </a:p>
          <a:p>
            <a:pPr indent="114935">
              <a:spcBef>
                <a:spcPts val="300"/>
              </a:spcBef>
              <a:spcAft>
                <a:spcPts val="300"/>
              </a:spcAft>
            </a:pPr>
            <a:r>
              <a:rPr lang="en-NZ" sz="2500" dirty="0">
                <a:effectLst/>
                <a:latin typeface="Calibri" panose="020F0502020204030204" pitchFamily="34" charset="0"/>
                <a:ea typeface="Times New Roman" panose="02020603050405020304" pitchFamily="18" charset="0"/>
                <a:cs typeface="Times New Roman" panose="02020603050405020304" pitchFamily="18" charset="0"/>
              </a:rPr>
              <a:t>You </a:t>
            </a:r>
            <a:r>
              <a:rPr lang="en-NZ" sz="2500" i="1" dirty="0">
                <a:effectLst/>
                <a:latin typeface="Calibri" panose="020F0502020204030204" pitchFamily="34" charset="0"/>
                <a:ea typeface="Times New Roman" panose="02020603050405020304" pitchFamily="18" charset="0"/>
                <a:cs typeface="Times New Roman" panose="02020603050405020304" pitchFamily="18" charset="0"/>
              </a:rPr>
              <a:t>are</a:t>
            </a:r>
            <a:r>
              <a:rPr lang="en-NZ" sz="2500" dirty="0">
                <a:effectLst/>
                <a:latin typeface="Calibri" panose="020F0502020204030204" pitchFamily="34" charset="0"/>
                <a:ea typeface="Times New Roman" panose="02020603050405020304" pitchFamily="18" charset="0"/>
                <a:cs typeface="Times New Roman" panose="02020603050405020304" pitchFamily="18" charset="0"/>
              </a:rPr>
              <a:t> the God who performs miracles</a:t>
            </a:r>
          </a:p>
          <a:p>
            <a:pPr indent="114935">
              <a:spcBef>
                <a:spcPts val="300"/>
              </a:spcBef>
              <a:spcAft>
                <a:spcPts val="300"/>
              </a:spcAft>
            </a:pPr>
            <a:r>
              <a:rPr lang="en-NZ" sz="2500" dirty="0">
                <a:latin typeface="Calibri" panose="020F0502020204030204" pitchFamily="34" charset="0"/>
                <a:ea typeface="Times New Roman" panose="02020603050405020304" pitchFamily="18" charset="0"/>
                <a:cs typeface="Times New Roman" panose="02020603050405020304" pitchFamily="18" charset="0"/>
              </a:rPr>
              <a:t>Y</a:t>
            </a:r>
            <a:r>
              <a:rPr lang="en-NZ" sz="2500" dirty="0">
                <a:effectLst/>
                <a:latin typeface="Calibri" panose="020F0502020204030204" pitchFamily="34" charset="0"/>
                <a:ea typeface="Times New Roman" panose="02020603050405020304" pitchFamily="18" charset="0"/>
                <a:cs typeface="Times New Roman" panose="02020603050405020304" pitchFamily="18" charset="0"/>
              </a:rPr>
              <a:t>ou </a:t>
            </a:r>
            <a:r>
              <a:rPr lang="en-NZ" sz="2500" i="1" dirty="0">
                <a:effectLst/>
                <a:latin typeface="Calibri" panose="020F0502020204030204" pitchFamily="34" charset="0"/>
                <a:ea typeface="Times New Roman" panose="02020603050405020304" pitchFamily="18" charset="0"/>
                <a:cs typeface="Times New Roman" panose="02020603050405020304" pitchFamily="18" charset="0"/>
              </a:rPr>
              <a:t>display</a:t>
            </a:r>
            <a:r>
              <a:rPr lang="en-NZ" sz="2500" dirty="0">
                <a:effectLst/>
                <a:latin typeface="Calibri" panose="020F0502020204030204" pitchFamily="34" charset="0"/>
                <a:ea typeface="Times New Roman" panose="02020603050405020304" pitchFamily="18" charset="0"/>
                <a:cs typeface="Times New Roman" panose="02020603050405020304" pitchFamily="18" charset="0"/>
              </a:rPr>
              <a:t> your power among the peoples</a:t>
            </a:r>
            <a:endParaRPr lang="en-NZ" sz="25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048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2052700" y="2890391"/>
            <a:ext cx="6681124" cy="1046440"/>
          </a:xfrm>
          <a:prstGeom prst="rect">
            <a:avLst/>
          </a:prstGeom>
          <a:noFill/>
        </p:spPr>
        <p:txBody>
          <a:bodyPr wrap="none" rtlCol="0">
            <a:spAutoFit/>
          </a:bodyPr>
          <a:lstStyle/>
          <a:p>
            <a:pPr indent="114935">
              <a:spcBef>
                <a:spcPts val="300"/>
              </a:spcBef>
              <a:spcAft>
                <a:spcPts val="300"/>
              </a:spcAft>
            </a:pPr>
            <a:r>
              <a:rPr lang="en-NZ" sz="3500" b="1" dirty="0">
                <a:effectLst/>
                <a:latin typeface="Georgia" panose="02040502050405020303" pitchFamily="18" charset="0"/>
                <a:ea typeface="Times New Roman" panose="02020603050405020304" pitchFamily="18" charset="0"/>
                <a:cs typeface="Times New Roman" panose="02020603050405020304" pitchFamily="18" charset="0"/>
              </a:rPr>
              <a:t>Respond</a:t>
            </a:r>
          </a:p>
          <a:p>
            <a:pPr indent="114935">
              <a:spcBef>
                <a:spcPts val="300"/>
              </a:spcBef>
              <a:spcAft>
                <a:spcPts val="300"/>
              </a:spcAft>
            </a:pPr>
            <a:r>
              <a:rPr lang="en-NZ" sz="2200" i="1" dirty="0">
                <a:effectLst/>
                <a:latin typeface="Calibri" panose="020F0502020204030204" pitchFamily="34" charset="0"/>
                <a:ea typeface="Times New Roman" panose="02020603050405020304" pitchFamily="18" charset="0"/>
                <a:cs typeface="Times New Roman" panose="02020603050405020304" pitchFamily="18" charset="0"/>
              </a:rPr>
              <a:t>Responding helps us step into where God is at work next</a:t>
            </a:r>
          </a:p>
        </p:txBody>
      </p:sp>
    </p:spTree>
    <p:extLst>
      <p:ext uri="{BB962C8B-B14F-4D97-AF65-F5344CB8AC3E}">
        <p14:creationId xmlns:p14="http://schemas.microsoft.com/office/powerpoint/2010/main" val="254240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1699958" y="3198167"/>
            <a:ext cx="8792083" cy="461665"/>
          </a:xfrm>
          <a:prstGeom prst="rect">
            <a:avLst/>
          </a:prstGeom>
          <a:noFill/>
        </p:spPr>
        <p:txBody>
          <a:bodyPr wrap="square" rtlCol="0">
            <a:spAutoFit/>
          </a:bodyPr>
          <a:lstStyle/>
          <a:p>
            <a:pPr indent="114935" algn="ctr">
              <a:spcBef>
                <a:spcPts val="300"/>
              </a:spcBef>
              <a:spcAft>
                <a:spcPts val="300"/>
              </a:spcAft>
            </a:pPr>
            <a:r>
              <a:rPr lang="en-NZ" sz="2400" i="1" dirty="0">
                <a:effectLst/>
                <a:latin typeface="Calibri" panose="020F0502020204030204" pitchFamily="34" charset="0"/>
                <a:ea typeface="Times New Roman" panose="02020603050405020304" pitchFamily="18" charset="0"/>
                <a:cs typeface="Times New Roman" panose="02020603050405020304" pitchFamily="18" charset="0"/>
              </a:rPr>
              <a:t>“Your love’s too good to leave me here.”</a:t>
            </a:r>
          </a:p>
        </p:txBody>
      </p:sp>
    </p:spTree>
    <p:extLst>
      <p:ext uri="{BB962C8B-B14F-4D97-AF65-F5344CB8AC3E}">
        <p14:creationId xmlns:p14="http://schemas.microsoft.com/office/powerpoint/2010/main" val="2121562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2052701" y="2290226"/>
            <a:ext cx="8792083" cy="2277547"/>
          </a:xfrm>
          <a:prstGeom prst="rect">
            <a:avLst/>
          </a:prstGeom>
          <a:noFill/>
        </p:spPr>
        <p:txBody>
          <a:bodyPr wrap="square" rtlCol="0">
            <a:spAutoFit/>
          </a:bodyPr>
          <a:lstStyle/>
          <a:p>
            <a:pPr>
              <a:spcBef>
                <a:spcPts val="300"/>
              </a:spcBef>
              <a:spcAft>
                <a:spcPts val="300"/>
              </a:spcAft>
            </a:pPr>
            <a:r>
              <a:rPr lang="en-NZ" sz="2200" i="1" dirty="0">
                <a:effectLst/>
                <a:latin typeface="Calibri" panose="020F0502020204030204" pitchFamily="34" charset="0"/>
                <a:ea typeface="Times New Roman" panose="02020603050405020304" pitchFamily="18" charset="0"/>
              </a:rPr>
              <a:t>“</a:t>
            </a:r>
            <a:r>
              <a:rPr lang="en-NZ" sz="2200" i="1" dirty="0">
                <a:solidFill>
                  <a:srgbClr val="000000"/>
                </a:solidFill>
                <a:effectLst/>
                <a:latin typeface="Calibri" panose="020F0502020204030204" pitchFamily="34" charset="0"/>
                <a:ea typeface="Times New Roman" panose="02020603050405020304" pitchFamily="18" charset="0"/>
              </a:rPr>
              <a:t>The fundamental fact of existence is that this trust in God, this faith, is the firm foundation under everything that makes life worth living. It’s our handle on what we can’t see. The act of faith is what distinguished our ancestors, set them above the crowd.”</a:t>
            </a:r>
          </a:p>
          <a:p>
            <a:pPr>
              <a:spcBef>
                <a:spcPts val="300"/>
              </a:spcBef>
              <a:spcAft>
                <a:spcPts val="300"/>
              </a:spcAft>
            </a:pPr>
            <a:endParaRPr lang="en-NZ" sz="22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spcBef>
                <a:spcPts val="300"/>
              </a:spcBef>
              <a:spcAft>
                <a:spcPts val="300"/>
              </a:spcAft>
            </a:pPr>
            <a:r>
              <a:rPr lang="en-NZ"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Hebrews 11:1-2, The Message</a:t>
            </a:r>
            <a:endParaRPr lang="en-NZ"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35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1980984" y="1951672"/>
            <a:ext cx="8792083" cy="2954655"/>
          </a:xfrm>
          <a:prstGeom prst="rect">
            <a:avLst/>
          </a:prstGeom>
          <a:noFill/>
        </p:spPr>
        <p:txBody>
          <a:bodyPr wrap="square" rtlCol="0">
            <a:spAutoFit/>
          </a:bodyPr>
          <a:lstStyle/>
          <a:p>
            <a:pPr>
              <a:spcBef>
                <a:spcPts val="300"/>
              </a:spcBef>
              <a:spcAft>
                <a:spcPts val="300"/>
              </a:spcAft>
            </a:pPr>
            <a:r>
              <a:rPr lang="en-NZ" sz="2200" i="1" dirty="0">
                <a:effectLst/>
                <a:latin typeface="Calibri" panose="020F0502020204030204" pitchFamily="34" charset="0"/>
                <a:ea typeface="Times New Roman" panose="02020603050405020304" pitchFamily="18" charset="0"/>
                <a:cs typeface="Times New Roman" panose="02020603050405020304" pitchFamily="18" charset="0"/>
              </a:rPr>
              <a:t>“So much of our lives seem to be consumed with plans for our future. We all want to “look ahead” as though we will be able to guide and protect ourselves from what may come. But God says that the real direction of our life should be to the past. The course of our life was set in the past. The victory over the future happened in the past. It is our history with God that gives us peace and confidence.”</a:t>
            </a:r>
          </a:p>
          <a:p>
            <a:pPr>
              <a:spcBef>
                <a:spcPts val="300"/>
              </a:spcBef>
              <a:spcAft>
                <a:spcPts val="300"/>
              </a:spcAft>
            </a:pPr>
            <a:endParaRPr lang="en-NZ" sz="2400" i="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300"/>
              </a:spcBef>
              <a:spcAft>
                <a:spcPts val="300"/>
              </a:spcAft>
            </a:pPr>
            <a:r>
              <a:rPr lang="en-NZ" dirty="0">
                <a:effectLst/>
                <a:latin typeface="Calibri" panose="020F0502020204030204" pitchFamily="34" charset="0"/>
                <a:ea typeface="Times New Roman" panose="02020603050405020304" pitchFamily="18" charset="0"/>
                <a:cs typeface="Times New Roman" panose="02020603050405020304" pitchFamily="18" charset="0"/>
              </a:rPr>
              <a:t>- Skip Moen commentary</a:t>
            </a:r>
          </a:p>
        </p:txBody>
      </p:sp>
    </p:spTree>
    <p:extLst>
      <p:ext uri="{BB962C8B-B14F-4D97-AF65-F5344CB8AC3E}">
        <p14:creationId xmlns:p14="http://schemas.microsoft.com/office/powerpoint/2010/main" val="640488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1262355" y="2751891"/>
            <a:ext cx="9667289" cy="1354217"/>
          </a:xfrm>
          <a:prstGeom prst="rect">
            <a:avLst/>
          </a:prstGeom>
          <a:noFill/>
        </p:spPr>
        <p:txBody>
          <a:bodyPr wrap="square" rtlCol="0">
            <a:spAutoFit/>
          </a:bodyPr>
          <a:lstStyle/>
          <a:p>
            <a:pPr algn="ctr">
              <a:spcBef>
                <a:spcPts val="300"/>
              </a:spcBef>
              <a:spcAft>
                <a:spcPts val="300"/>
              </a:spcAft>
            </a:pPr>
            <a:r>
              <a:rPr lang="en-NZ" sz="2400" dirty="0">
                <a:effectLst/>
                <a:latin typeface="Calibri" panose="020F0502020204030204" pitchFamily="34" charset="0"/>
                <a:ea typeface="Times New Roman" panose="02020603050405020304" pitchFamily="18" charset="0"/>
                <a:cs typeface="Times New Roman" panose="02020603050405020304" pitchFamily="18" charset="0"/>
              </a:rPr>
              <a:t>Will you respond to God’s incredible faithfulness with your own faith today?</a:t>
            </a:r>
          </a:p>
          <a:p>
            <a:pPr algn="ctr">
              <a:spcBef>
                <a:spcPts val="300"/>
              </a:spcBef>
              <a:spcAft>
                <a:spcPts val="300"/>
              </a:spcAft>
            </a:pPr>
            <a:endParaRPr lang="en-NZ"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spcBef>
                <a:spcPts val="300"/>
              </a:spcBef>
              <a:spcAft>
                <a:spcPts val="300"/>
              </a:spcAft>
            </a:pPr>
            <a:r>
              <a:rPr lang="en-NZ" sz="2400" dirty="0">
                <a:effectLst/>
                <a:latin typeface="Calibri" panose="020F0502020204030204" pitchFamily="34" charset="0"/>
                <a:ea typeface="Times New Roman" panose="02020603050405020304" pitchFamily="18" charset="0"/>
                <a:cs typeface="Times New Roman" panose="02020603050405020304" pitchFamily="18" charset="0"/>
              </a:rPr>
              <a:t>Will you trust what is unknown to a known God?</a:t>
            </a:r>
          </a:p>
        </p:txBody>
      </p:sp>
    </p:spTree>
    <p:extLst>
      <p:ext uri="{BB962C8B-B14F-4D97-AF65-F5344CB8AC3E}">
        <p14:creationId xmlns:p14="http://schemas.microsoft.com/office/powerpoint/2010/main" val="4127775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867AE0-5F40-482C-92E2-CE92C63F51C1}"/>
              </a:ext>
            </a:extLst>
          </p:cNvPr>
          <p:cNvSpPr txBox="1"/>
          <p:nvPr/>
        </p:nvSpPr>
        <p:spPr>
          <a:xfrm>
            <a:off x="2137112" y="2944252"/>
            <a:ext cx="7047763" cy="969496"/>
          </a:xfrm>
          <a:prstGeom prst="rect">
            <a:avLst/>
          </a:prstGeom>
          <a:noFill/>
        </p:spPr>
        <p:txBody>
          <a:bodyPr wrap="none" rtlCol="0">
            <a:spAutoFit/>
          </a:bodyPr>
          <a:lstStyle/>
          <a:p>
            <a:pPr>
              <a:spcAft>
                <a:spcPts val="1200"/>
              </a:spcAft>
            </a:pPr>
            <a:r>
              <a:rPr lang="en-NZ" sz="2500" b="1" dirty="0" err="1">
                <a:latin typeface="Georgia" panose="02040502050405020303" pitchFamily="18" charset="0"/>
                <a:ea typeface="Times New Roman" panose="02020603050405020304" pitchFamily="18" charset="0"/>
                <a:cs typeface="Times New Roman" panose="02020603050405020304" pitchFamily="18" charset="0"/>
              </a:rPr>
              <a:t>Aharit</a:t>
            </a:r>
            <a:r>
              <a:rPr lang="en-NZ" sz="2500" b="1" dirty="0">
                <a:latin typeface="Georgia" panose="02040502050405020303" pitchFamily="18" charset="0"/>
                <a:ea typeface="Times New Roman" panose="02020603050405020304" pitchFamily="18" charset="0"/>
                <a:cs typeface="Times New Roman" panose="02020603050405020304" pitchFamily="18" charset="0"/>
              </a:rPr>
              <a:t> / Future:</a:t>
            </a:r>
            <a:endParaRPr lang="en-NZ" sz="2500" b="1" dirty="0">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1200"/>
              </a:spcAft>
            </a:pPr>
            <a:r>
              <a:rPr lang="en-NZ" sz="2200" i="1" dirty="0">
                <a:effectLst/>
                <a:latin typeface="Calibri" panose="020F0502020204030204" pitchFamily="34" charset="0"/>
                <a:ea typeface="Times New Roman" panose="02020603050405020304" pitchFamily="18" charset="0"/>
                <a:cs typeface="Times New Roman" panose="02020603050405020304" pitchFamily="18" charset="0"/>
              </a:rPr>
              <a:t>after, later, behind, following, end result, after-effect, future</a:t>
            </a:r>
            <a:r>
              <a:rPr lang="en-NZ" sz="20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NZ" sz="2000" dirty="0"/>
          </a:p>
        </p:txBody>
      </p:sp>
    </p:spTree>
    <p:extLst>
      <p:ext uri="{BB962C8B-B14F-4D97-AF65-F5344CB8AC3E}">
        <p14:creationId xmlns:p14="http://schemas.microsoft.com/office/powerpoint/2010/main" val="318863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04915F-9E1E-4F4D-BE8E-80B5C2F4E616}"/>
              </a:ext>
            </a:extLst>
          </p:cNvPr>
          <p:cNvSpPr txBox="1"/>
          <p:nvPr/>
        </p:nvSpPr>
        <p:spPr>
          <a:xfrm>
            <a:off x="3304210" y="2844224"/>
            <a:ext cx="5583580" cy="1169551"/>
          </a:xfrm>
          <a:prstGeom prst="rect">
            <a:avLst/>
          </a:prstGeom>
          <a:noFill/>
        </p:spPr>
        <p:txBody>
          <a:bodyPr wrap="none" rtlCol="0">
            <a:spAutoFit/>
          </a:bodyPr>
          <a:lstStyle/>
          <a:p>
            <a:pPr algn="ctr"/>
            <a:r>
              <a:rPr lang="en-NZ" sz="2500" i="1" dirty="0">
                <a:effectLst/>
                <a:latin typeface="Georgia" panose="02040502050405020303" pitchFamily="18" charset="0"/>
                <a:ea typeface="Times New Roman" panose="02020603050405020304" pitchFamily="18" charset="0"/>
                <a:cs typeface="Times New Roman" panose="02020603050405020304" pitchFamily="18" charset="0"/>
              </a:rPr>
              <a:t>‘</a:t>
            </a:r>
            <a:r>
              <a:rPr lang="en-NZ" sz="2500" i="1" dirty="0" err="1">
                <a:effectLst/>
                <a:latin typeface="Georgia" panose="02040502050405020303" pitchFamily="18" charset="0"/>
                <a:ea typeface="Times New Roman" panose="02020603050405020304" pitchFamily="18" charset="0"/>
                <a:cs typeface="Times New Roman" panose="02020603050405020304" pitchFamily="18" charset="0"/>
              </a:rPr>
              <a:t>Titiro</a:t>
            </a:r>
            <a:r>
              <a:rPr lang="en-NZ" sz="2500" i="1" dirty="0">
                <a:effectLst/>
                <a:latin typeface="Georgia" panose="02040502050405020303" pitchFamily="18" charset="0"/>
                <a:ea typeface="Times New Roman" panose="02020603050405020304" pitchFamily="18" charset="0"/>
                <a:cs typeface="Times New Roman" panose="02020603050405020304" pitchFamily="18" charset="0"/>
              </a:rPr>
              <a:t> </a:t>
            </a:r>
            <a:r>
              <a:rPr lang="en-NZ" sz="2500" i="1" dirty="0" err="1">
                <a:effectLst/>
                <a:latin typeface="Georgia" panose="02040502050405020303" pitchFamily="18" charset="0"/>
                <a:ea typeface="Times New Roman" panose="02020603050405020304" pitchFamily="18" charset="0"/>
                <a:cs typeface="Times New Roman" panose="02020603050405020304" pitchFamily="18" charset="0"/>
              </a:rPr>
              <a:t>whakamuri</a:t>
            </a:r>
            <a:r>
              <a:rPr lang="en-NZ" sz="2500" i="1" dirty="0">
                <a:effectLst/>
                <a:latin typeface="Georgia" panose="02040502050405020303" pitchFamily="18" charset="0"/>
                <a:ea typeface="Times New Roman" panose="02020603050405020304" pitchFamily="18" charset="0"/>
                <a:cs typeface="Times New Roman" panose="02020603050405020304" pitchFamily="18" charset="0"/>
              </a:rPr>
              <a:t>, </a:t>
            </a:r>
            <a:r>
              <a:rPr lang="en-NZ" sz="2500" i="1" dirty="0" err="1">
                <a:effectLst/>
                <a:latin typeface="Georgia" panose="02040502050405020303" pitchFamily="18" charset="0"/>
                <a:ea typeface="Times New Roman" panose="02020603050405020304" pitchFamily="18" charset="0"/>
                <a:cs typeface="Times New Roman" panose="02020603050405020304" pitchFamily="18" charset="0"/>
              </a:rPr>
              <a:t>haere</a:t>
            </a:r>
            <a:r>
              <a:rPr lang="en-NZ" sz="2500" i="1" dirty="0">
                <a:effectLst/>
                <a:latin typeface="Georgia" panose="02040502050405020303" pitchFamily="18" charset="0"/>
                <a:ea typeface="Times New Roman" panose="02020603050405020304" pitchFamily="18" charset="0"/>
                <a:cs typeface="Times New Roman" panose="02020603050405020304" pitchFamily="18" charset="0"/>
              </a:rPr>
              <a:t> </a:t>
            </a:r>
            <a:r>
              <a:rPr lang="en-NZ" sz="2500" i="1" dirty="0" err="1">
                <a:effectLst/>
                <a:latin typeface="Georgia" panose="02040502050405020303" pitchFamily="18" charset="0"/>
                <a:ea typeface="Times New Roman" panose="02020603050405020304" pitchFamily="18" charset="0"/>
                <a:cs typeface="Times New Roman" panose="02020603050405020304" pitchFamily="18" charset="0"/>
              </a:rPr>
              <a:t>whakamua</a:t>
            </a:r>
            <a:r>
              <a:rPr lang="en-NZ" sz="2500" i="1" dirty="0">
                <a:effectLst/>
                <a:latin typeface="Georgia" panose="02040502050405020303" pitchFamily="18" charset="0"/>
                <a:ea typeface="Times New Roman" panose="02020603050405020304" pitchFamily="18" charset="0"/>
                <a:cs typeface="Times New Roman" panose="02020603050405020304" pitchFamily="18" charset="0"/>
              </a:rPr>
              <a:t>’</a:t>
            </a:r>
          </a:p>
          <a:p>
            <a:pPr algn="ctr"/>
            <a:endParaRPr lang="en-NZ" sz="2500" i="1" dirty="0">
              <a:effectLst/>
              <a:latin typeface="Georgia" panose="02040502050405020303" pitchFamily="18" charset="0"/>
              <a:ea typeface="Times New Roman" panose="02020603050405020304" pitchFamily="18" charset="0"/>
              <a:cs typeface="Times New Roman" panose="02020603050405020304" pitchFamily="18" charset="0"/>
            </a:endParaRPr>
          </a:p>
          <a:p>
            <a:pPr algn="ctr"/>
            <a:r>
              <a:rPr lang="en-NZ" sz="2000" dirty="0">
                <a:effectLst/>
                <a:latin typeface="Georgia" panose="02040502050405020303" pitchFamily="18" charset="0"/>
                <a:ea typeface="Times New Roman" panose="02020603050405020304" pitchFamily="18" charset="0"/>
                <a:cs typeface="Times New Roman" panose="02020603050405020304" pitchFamily="18" charset="0"/>
              </a:rPr>
              <a:t>‘Look to the past, move forward to the future’. </a:t>
            </a:r>
            <a:endParaRPr lang="en-NZ" sz="2000" dirty="0">
              <a:latin typeface="Georgia" panose="02040502050405020303" pitchFamily="18" charset="0"/>
            </a:endParaRPr>
          </a:p>
        </p:txBody>
      </p:sp>
    </p:spTree>
    <p:extLst>
      <p:ext uri="{BB962C8B-B14F-4D97-AF65-F5344CB8AC3E}">
        <p14:creationId xmlns:p14="http://schemas.microsoft.com/office/powerpoint/2010/main" val="3317028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D59CDD-EAF9-4A90-8337-0C18DB2EC992}"/>
              </a:ext>
            </a:extLst>
          </p:cNvPr>
          <p:cNvSpPr txBox="1"/>
          <p:nvPr/>
        </p:nvSpPr>
        <p:spPr>
          <a:xfrm>
            <a:off x="1884025" y="1148888"/>
            <a:ext cx="5799023" cy="4560223"/>
          </a:xfrm>
          <a:prstGeom prst="rect">
            <a:avLst/>
          </a:prstGeom>
          <a:noFill/>
        </p:spPr>
        <p:txBody>
          <a:bodyPr wrap="none" rtlCol="0">
            <a:spAutoFit/>
          </a:bodyPr>
          <a:lstStyle/>
          <a:p>
            <a:pPr>
              <a:spcBef>
                <a:spcPts val="1500"/>
              </a:spcBef>
              <a:spcAft>
                <a:spcPts val="750"/>
              </a:spcAft>
              <a:tabLst>
                <a:tab pos="226695" algn="l"/>
              </a:tabLst>
            </a:pPr>
            <a:r>
              <a:rPr lang="en-NZ" sz="1800" b="1" cap="all" dirty="0">
                <a:solidFill>
                  <a:srgbClr val="000000"/>
                </a:solidFill>
                <a:effectLst/>
                <a:latin typeface="Calibri" panose="020F0502020204030204" pitchFamily="34" charset="0"/>
                <a:cs typeface="Arial" panose="020B0604020202020204" pitchFamily="34" charset="0"/>
              </a:rPr>
              <a:t>Psalm 77</a:t>
            </a:r>
            <a:endParaRPr lang="en-NZ" sz="1800" b="1" cap="all" dirty="0">
              <a:effectLst/>
              <a:latin typeface="Cambria" panose="02040503050406030204" pitchFamily="18" charset="0"/>
              <a:cs typeface="Arial" panose="020B0604020202020204" pitchFamily="34" charset="0"/>
            </a:endParaRPr>
          </a:p>
          <a:p>
            <a:pPr marL="226695" indent="-226695">
              <a:lnSpc>
                <a:spcPts val="1800"/>
              </a:lnSpc>
              <a:spcBef>
                <a:spcPts val="1200"/>
              </a:spcBef>
              <a:spcAft>
                <a:spcPts val="750"/>
              </a:spcAft>
              <a:tabLst>
                <a:tab pos="226695" algn="l"/>
              </a:tabLst>
            </a:pPr>
            <a:r>
              <a:rPr lang="en-NZ" sz="1800" b="1" i="1" dirty="0">
                <a:solidFill>
                  <a:srgbClr val="000000"/>
                </a:solidFill>
                <a:effectLst/>
                <a:latin typeface="Calibri" panose="020F0502020204030204" pitchFamily="34" charset="0"/>
                <a:cs typeface="Calibri" panose="020F0502020204030204" pitchFamily="34" charset="0"/>
              </a:rPr>
              <a:t>For the director of music. For Jeduthun. Of Asaph. A psalm.</a:t>
            </a:r>
            <a:endParaRPr lang="en-NZ" sz="1800" b="1" i="1" dirty="0">
              <a:effectLst/>
              <a:latin typeface="Calibri" panose="020F0502020204030204" pitchFamily="34" charset="0"/>
              <a:cs typeface="Times New Roman" panose="02020603050405020304" pitchFamily="18" charset="0"/>
            </a:endParaRPr>
          </a:p>
          <a:p>
            <a:r>
              <a:rPr lang="en-NZ" sz="1800" b="1" baseline="30000" dirty="0">
                <a:solidFill>
                  <a:srgbClr val="000000"/>
                </a:solidFill>
                <a:effectLst/>
                <a:latin typeface="Calibri" panose="020F0502020204030204" pitchFamily="34" charset="0"/>
                <a:ea typeface="Times New Roman" panose="02020603050405020304" pitchFamily="18" charset="0"/>
              </a:rPr>
              <a:t>1 </a:t>
            </a:r>
            <a:r>
              <a:rPr lang="en-NZ" sz="1800" dirty="0">
                <a:solidFill>
                  <a:srgbClr val="000000"/>
                </a:solidFill>
                <a:effectLst/>
                <a:latin typeface="Calibri" panose="020F0502020204030204" pitchFamily="34" charset="0"/>
                <a:ea typeface="Times New Roman" panose="02020603050405020304" pitchFamily="18" charset="0"/>
              </a:rPr>
              <a:t>I cried out to God for help;</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I cried out to God to hear me.</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2 </a:t>
            </a:r>
            <a:r>
              <a:rPr lang="en-NZ" sz="1800" dirty="0">
                <a:solidFill>
                  <a:srgbClr val="000000"/>
                </a:solidFill>
                <a:effectLst/>
                <a:latin typeface="Calibri" panose="020F0502020204030204" pitchFamily="34" charset="0"/>
                <a:ea typeface="Times New Roman" panose="02020603050405020304" pitchFamily="18" charset="0"/>
              </a:rPr>
              <a:t>When I was in distress, I sought the Lord;</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at night I stretched out untiring hands,</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and I would not be comforted.</a:t>
            </a:r>
            <a:endParaRPr lang="en-NZ" sz="1800" dirty="0">
              <a:effectLst/>
              <a:latin typeface="Times New Roman" panose="02020603050405020304" pitchFamily="18" charset="0"/>
              <a:ea typeface="Times New Roman" panose="02020603050405020304" pitchFamily="18" charset="0"/>
            </a:endParaRPr>
          </a:p>
          <a:p>
            <a:r>
              <a:rPr lang="en-NZ" sz="1800" b="1" baseline="30000" dirty="0">
                <a:solidFill>
                  <a:srgbClr val="000000"/>
                </a:solidFill>
                <a:effectLst/>
                <a:latin typeface="Calibri" panose="020F0502020204030204" pitchFamily="34" charset="0"/>
                <a:ea typeface="Times New Roman" panose="02020603050405020304" pitchFamily="18" charset="0"/>
              </a:rPr>
              <a:t>3 </a:t>
            </a:r>
            <a:r>
              <a:rPr lang="en-NZ" sz="1800" dirty="0">
                <a:solidFill>
                  <a:srgbClr val="000000"/>
                </a:solidFill>
                <a:effectLst/>
                <a:latin typeface="Calibri" panose="020F0502020204030204" pitchFamily="34" charset="0"/>
                <a:ea typeface="Times New Roman" panose="02020603050405020304" pitchFamily="18" charset="0"/>
              </a:rPr>
              <a:t>I remembered you, God, and I groaned;</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I meditated, and my spirit grew faint.</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4 </a:t>
            </a:r>
            <a:r>
              <a:rPr lang="en-NZ" sz="1800" dirty="0">
                <a:solidFill>
                  <a:srgbClr val="000000"/>
                </a:solidFill>
                <a:effectLst/>
                <a:latin typeface="Calibri" panose="020F0502020204030204" pitchFamily="34" charset="0"/>
                <a:ea typeface="Times New Roman" panose="02020603050405020304" pitchFamily="18" charset="0"/>
              </a:rPr>
              <a:t>You kept my eyes from closing;</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I was too troubled to speak.</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5 </a:t>
            </a:r>
            <a:r>
              <a:rPr lang="en-NZ" sz="1800" dirty="0">
                <a:solidFill>
                  <a:srgbClr val="000000"/>
                </a:solidFill>
                <a:effectLst/>
                <a:latin typeface="Calibri" panose="020F0502020204030204" pitchFamily="34" charset="0"/>
                <a:ea typeface="Times New Roman" panose="02020603050405020304" pitchFamily="18" charset="0"/>
              </a:rPr>
              <a:t>I thought about the former days,</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the years of long ago;</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6 </a:t>
            </a:r>
            <a:r>
              <a:rPr lang="en-NZ" sz="1800" dirty="0">
                <a:solidFill>
                  <a:srgbClr val="000000"/>
                </a:solidFill>
                <a:effectLst/>
                <a:latin typeface="Calibri" panose="020F0502020204030204" pitchFamily="34" charset="0"/>
                <a:ea typeface="Times New Roman" panose="02020603050405020304" pitchFamily="18" charset="0"/>
              </a:rPr>
              <a:t>I remembered my songs in the night.</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My heart meditated and my spirit asked:</a:t>
            </a:r>
            <a:endParaRPr lang="en-NZ"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8483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D59CDD-EAF9-4A90-8337-0C18DB2EC992}"/>
              </a:ext>
            </a:extLst>
          </p:cNvPr>
          <p:cNvSpPr txBox="1"/>
          <p:nvPr/>
        </p:nvSpPr>
        <p:spPr>
          <a:xfrm>
            <a:off x="1884025" y="1148888"/>
            <a:ext cx="5926366" cy="4626908"/>
          </a:xfrm>
          <a:prstGeom prst="rect">
            <a:avLst/>
          </a:prstGeom>
          <a:noFill/>
        </p:spPr>
        <p:txBody>
          <a:bodyPr wrap="none" rtlCol="0">
            <a:spAutoFit/>
          </a:bodyPr>
          <a:lstStyle/>
          <a:p>
            <a:pPr>
              <a:spcBef>
                <a:spcPts val="1500"/>
              </a:spcBef>
              <a:spcAft>
                <a:spcPts val="750"/>
              </a:spcAft>
              <a:tabLst>
                <a:tab pos="226695" algn="l"/>
              </a:tabLst>
            </a:pPr>
            <a:r>
              <a:rPr lang="en-NZ" sz="1800" b="1" baseline="30000" dirty="0">
                <a:solidFill>
                  <a:srgbClr val="000000"/>
                </a:solidFill>
                <a:effectLst/>
                <a:latin typeface="Calibri" panose="020F0502020204030204" pitchFamily="34" charset="0"/>
                <a:ea typeface="Times New Roman" panose="02020603050405020304" pitchFamily="18" charset="0"/>
              </a:rPr>
              <a:t>6 </a:t>
            </a:r>
            <a:r>
              <a:rPr lang="en-NZ" sz="1800" dirty="0">
                <a:solidFill>
                  <a:srgbClr val="000000"/>
                </a:solidFill>
                <a:effectLst/>
                <a:latin typeface="Calibri" panose="020F0502020204030204" pitchFamily="34" charset="0"/>
                <a:ea typeface="Times New Roman" panose="02020603050405020304" pitchFamily="18" charset="0"/>
              </a:rPr>
              <a:t>I remembered my songs in the night.</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My heart meditated and my spirit asked:</a:t>
            </a:r>
            <a:endParaRPr lang="en-NZ" sz="1800" dirty="0">
              <a:effectLst/>
              <a:latin typeface="Times New Roman" panose="02020603050405020304" pitchFamily="18" charset="0"/>
              <a:ea typeface="Times New Roman" panose="02020603050405020304" pitchFamily="18" charset="0"/>
            </a:endParaRPr>
          </a:p>
          <a:p>
            <a:r>
              <a:rPr lang="en-NZ" sz="1800" b="1" baseline="30000" dirty="0">
                <a:solidFill>
                  <a:srgbClr val="000000"/>
                </a:solidFill>
                <a:effectLst/>
                <a:latin typeface="Calibri" panose="020F0502020204030204" pitchFamily="34" charset="0"/>
                <a:ea typeface="Times New Roman" panose="02020603050405020304" pitchFamily="18" charset="0"/>
              </a:rPr>
              <a:t>7 </a:t>
            </a:r>
            <a:r>
              <a:rPr lang="en-NZ" sz="1800" dirty="0">
                <a:solidFill>
                  <a:srgbClr val="000000"/>
                </a:solidFill>
                <a:effectLst/>
                <a:latin typeface="Calibri" panose="020F0502020204030204" pitchFamily="34" charset="0"/>
                <a:ea typeface="Times New Roman" panose="02020603050405020304" pitchFamily="18" charset="0"/>
              </a:rPr>
              <a:t>“Will the Lord reject forever?</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Will he never show his favour again?</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8 </a:t>
            </a:r>
            <a:r>
              <a:rPr lang="en-NZ" sz="1800" dirty="0">
                <a:solidFill>
                  <a:srgbClr val="000000"/>
                </a:solidFill>
                <a:effectLst/>
                <a:latin typeface="Calibri" panose="020F0502020204030204" pitchFamily="34" charset="0"/>
                <a:ea typeface="Times New Roman" panose="02020603050405020304" pitchFamily="18" charset="0"/>
              </a:rPr>
              <a:t>Has his unfailing love vanished forever?</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Has his promise failed for all time?</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9 </a:t>
            </a:r>
            <a:r>
              <a:rPr lang="en-NZ" sz="1800" dirty="0">
                <a:solidFill>
                  <a:srgbClr val="000000"/>
                </a:solidFill>
                <a:effectLst/>
                <a:latin typeface="Calibri" panose="020F0502020204030204" pitchFamily="34" charset="0"/>
                <a:ea typeface="Times New Roman" panose="02020603050405020304" pitchFamily="18" charset="0"/>
              </a:rPr>
              <a:t>Has God forgotten to be merciful?</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Has he in anger withheld his compassion?”</a:t>
            </a:r>
            <a:endParaRPr lang="en-NZ" sz="1800" dirty="0">
              <a:effectLst/>
              <a:latin typeface="Times New Roman" panose="02020603050405020304" pitchFamily="18" charset="0"/>
              <a:ea typeface="Times New Roman" panose="02020603050405020304" pitchFamily="18" charset="0"/>
            </a:endParaRPr>
          </a:p>
          <a:p>
            <a:r>
              <a:rPr lang="en-NZ" sz="1800" b="1" baseline="30000" dirty="0">
                <a:solidFill>
                  <a:srgbClr val="000000"/>
                </a:solidFill>
                <a:effectLst/>
                <a:latin typeface="Calibri" panose="020F0502020204030204" pitchFamily="34" charset="0"/>
                <a:ea typeface="Times New Roman" panose="02020603050405020304" pitchFamily="18" charset="0"/>
              </a:rPr>
              <a:t>10 </a:t>
            </a:r>
            <a:r>
              <a:rPr lang="en-NZ" sz="1800" dirty="0">
                <a:solidFill>
                  <a:srgbClr val="000000"/>
                </a:solidFill>
                <a:effectLst/>
                <a:latin typeface="Calibri" panose="020F0502020204030204" pitchFamily="34" charset="0"/>
                <a:ea typeface="Times New Roman" panose="02020603050405020304" pitchFamily="18" charset="0"/>
              </a:rPr>
              <a:t>Then I thought, “To this I will appeal:</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the years when the Most High stretched out his right hand.</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11 </a:t>
            </a:r>
            <a:r>
              <a:rPr lang="en-NZ" sz="1800" dirty="0">
                <a:solidFill>
                  <a:srgbClr val="000000"/>
                </a:solidFill>
                <a:effectLst/>
                <a:latin typeface="Calibri" panose="020F0502020204030204" pitchFamily="34" charset="0"/>
                <a:ea typeface="Times New Roman" panose="02020603050405020304" pitchFamily="18" charset="0"/>
              </a:rPr>
              <a:t>I will remember the deeds of the </a:t>
            </a:r>
            <a:r>
              <a:rPr lang="en-NZ" sz="1800" cap="small" dirty="0">
                <a:solidFill>
                  <a:srgbClr val="000000"/>
                </a:solidFill>
                <a:effectLst/>
                <a:latin typeface="Calibri" panose="020F0502020204030204" pitchFamily="34" charset="0"/>
                <a:ea typeface="Times New Roman" panose="02020603050405020304" pitchFamily="18" charset="0"/>
              </a:rPr>
              <a:t>Lord</a:t>
            </a:r>
            <a:r>
              <a:rPr lang="en-NZ" sz="1800" dirty="0">
                <a:solidFill>
                  <a:srgbClr val="000000"/>
                </a:solidFill>
                <a:effectLst/>
                <a:latin typeface="Calibri" panose="020F0502020204030204" pitchFamily="34" charset="0"/>
                <a:ea typeface="Times New Roman" panose="02020603050405020304" pitchFamily="18" charset="0"/>
              </a:rPr>
              <a:t>;</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yes, I will remember your miracles of long ago.</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12 </a:t>
            </a:r>
            <a:r>
              <a:rPr lang="en-NZ" sz="1800" dirty="0">
                <a:solidFill>
                  <a:srgbClr val="000000"/>
                </a:solidFill>
                <a:effectLst/>
                <a:latin typeface="Calibri" panose="020F0502020204030204" pitchFamily="34" charset="0"/>
                <a:ea typeface="Times New Roman" panose="02020603050405020304" pitchFamily="18" charset="0"/>
              </a:rPr>
              <a:t>I will consider all your works</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and meditate on all your mighty deeds.”</a:t>
            </a:r>
            <a:endParaRPr lang="en-NZ" sz="1800" dirty="0">
              <a:effectLst/>
              <a:latin typeface="Times New Roman" panose="02020603050405020304" pitchFamily="18" charset="0"/>
              <a:ea typeface="Times New Roman" panose="02020603050405020304" pitchFamily="18" charset="0"/>
            </a:endParaRPr>
          </a:p>
          <a:p>
            <a:r>
              <a:rPr lang="en-NZ" sz="1800" b="1" baseline="30000" dirty="0">
                <a:solidFill>
                  <a:srgbClr val="000000"/>
                </a:solidFill>
                <a:effectLst/>
                <a:latin typeface="Calibri" panose="020F0502020204030204" pitchFamily="34" charset="0"/>
                <a:ea typeface="Times New Roman" panose="02020603050405020304" pitchFamily="18" charset="0"/>
              </a:rPr>
              <a:t>13 </a:t>
            </a:r>
            <a:r>
              <a:rPr lang="en-NZ" sz="1800" dirty="0">
                <a:solidFill>
                  <a:srgbClr val="000000"/>
                </a:solidFill>
                <a:effectLst/>
                <a:latin typeface="Calibri" panose="020F0502020204030204" pitchFamily="34" charset="0"/>
                <a:ea typeface="Times New Roman" panose="02020603050405020304" pitchFamily="18" charset="0"/>
              </a:rPr>
              <a:t>Your ways, God, are holy.</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What god is as great as our God?</a:t>
            </a:r>
            <a:endParaRPr lang="en-NZ"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922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D59CDD-EAF9-4A90-8337-0C18DB2EC992}"/>
              </a:ext>
            </a:extLst>
          </p:cNvPr>
          <p:cNvSpPr txBox="1"/>
          <p:nvPr/>
        </p:nvSpPr>
        <p:spPr>
          <a:xfrm>
            <a:off x="1884025" y="838547"/>
            <a:ext cx="5095882" cy="5180905"/>
          </a:xfrm>
          <a:prstGeom prst="rect">
            <a:avLst/>
          </a:prstGeom>
          <a:noFill/>
        </p:spPr>
        <p:txBody>
          <a:bodyPr wrap="none" rtlCol="0">
            <a:spAutoFit/>
          </a:bodyPr>
          <a:lstStyle/>
          <a:p>
            <a:pPr>
              <a:spcBef>
                <a:spcPts val="1500"/>
              </a:spcBef>
              <a:spcAft>
                <a:spcPts val="750"/>
              </a:spcAft>
              <a:tabLst>
                <a:tab pos="226695" algn="l"/>
              </a:tabLst>
            </a:pPr>
            <a:r>
              <a:rPr lang="en-NZ" sz="1800" b="1" baseline="30000" dirty="0">
                <a:solidFill>
                  <a:srgbClr val="000000"/>
                </a:solidFill>
                <a:effectLst/>
                <a:latin typeface="Calibri" panose="020F0502020204030204" pitchFamily="34" charset="0"/>
                <a:ea typeface="Times New Roman" panose="02020603050405020304" pitchFamily="18" charset="0"/>
              </a:rPr>
              <a:t>14 </a:t>
            </a:r>
            <a:r>
              <a:rPr lang="en-NZ" sz="1800" dirty="0">
                <a:solidFill>
                  <a:srgbClr val="000000"/>
                </a:solidFill>
                <a:effectLst/>
                <a:latin typeface="Calibri" panose="020F0502020204030204" pitchFamily="34" charset="0"/>
                <a:ea typeface="Times New Roman" panose="02020603050405020304" pitchFamily="18" charset="0"/>
              </a:rPr>
              <a:t>You are the God who performs miracles;</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you display your power among the peoples.</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15 </a:t>
            </a:r>
            <a:r>
              <a:rPr lang="en-NZ" sz="1800" dirty="0">
                <a:solidFill>
                  <a:srgbClr val="000000"/>
                </a:solidFill>
                <a:effectLst/>
                <a:latin typeface="Calibri" panose="020F0502020204030204" pitchFamily="34" charset="0"/>
                <a:ea typeface="Times New Roman" panose="02020603050405020304" pitchFamily="18" charset="0"/>
              </a:rPr>
              <a:t>With your mighty arm you redeemed your people,</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the descendants of Jacob and Joseph.</a:t>
            </a:r>
            <a:endParaRPr lang="en-NZ" sz="1800" dirty="0">
              <a:effectLst/>
              <a:latin typeface="Times New Roman" panose="02020603050405020304" pitchFamily="18" charset="0"/>
              <a:ea typeface="Times New Roman" panose="02020603050405020304" pitchFamily="18" charset="0"/>
            </a:endParaRPr>
          </a:p>
          <a:p>
            <a:r>
              <a:rPr lang="en-NZ" sz="1800" b="1" baseline="30000" dirty="0">
                <a:solidFill>
                  <a:srgbClr val="000000"/>
                </a:solidFill>
                <a:effectLst/>
                <a:latin typeface="Calibri" panose="020F0502020204030204" pitchFamily="34" charset="0"/>
                <a:ea typeface="Times New Roman" panose="02020603050405020304" pitchFamily="18" charset="0"/>
              </a:rPr>
              <a:t>16 </a:t>
            </a:r>
            <a:r>
              <a:rPr lang="en-NZ" sz="1800" dirty="0">
                <a:solidFill>
                  <a:srgbClr val="000000"/>
                </a:solidFill>
                <a:effectLst/>
                <a:latin typeface="Calibri" panose="020F0502020204030204" pitchFamily="34" charset="0"/>
                <a:ea typeface="Times New Roman" panose="02020603050405020304" pitchFamily="18" charset="0"/>
              </a:rPr>
              <a:t>The waters saw you, God,</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the waters saw you and writhed;</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the very depths were convulsed.</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17 </a:t>
            </a:r>
            <a:r>
              <a:rPr lang="en-NZ" sz="1800" dirty="0">
                <a:solidFill>
                  <a:srgbClr val="000000"/>
                </a:solidFill>
                <a:effectLst/>
                <a:latin typeface="Calibri" panose="020F0502020204030204" pitchFamily="34" charset="0"/>
                <a:ea typeface="Times New Roman" panose="02020603050405020304" pitchFamily="18" charset="0"/>
              </a:rPr>
              <a:t>The clouds poured down water,</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the heavens resounded with thunder;</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your arrows flashed back and forth.</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18 </a:t>
            </a:r>
            <a:r>
              <a:rPr lang="en-NZ" sz="1800" dirty="0">
                <a:solidFill>
                  <a:srgbClr val="000000"/>
                </a:solidFill>
                <a:effectLst/>
                <a:latin typeface="Calibri" panose="020F0502020204030204" pitchFamily="34" charset="0"/>
                <a:ea typeface="Times New Roman" panose="02020603050405020304" pitchFamily="18" charset="0"/>
              </a:rPr>
              <a:t>Your thunder was heard in the whirlwind,</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your lightning lit up the world;</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the earth trembled and quaked.</a:t>
            </a:r>
            <a:br>
              <a:rPr lang="en-NZ" sz="1800" dirty="0">
                <a:solidFill>
                  <a:srgbClr val="000000"/>
                </a:solidFill>
                <a:effectLst/>
                <a:latin typeface="Calibri" panose="020F0502020204030204" pitchFamily="34" charset="0"/>
                <a:ea typeface="Times New Roman" panose="02020603050405020304" pitchFamily="18" charset="0"/>
              </a:rPr>
            </a:br>
            <a:r>
              <a:rPr lang="en-NZ" sz="1800" b="1" baseline="30000" dirty="0">
                <a:solidFill>
                  <a:srgbClr val="000000"/>
                </a:solidFill>
                <a:effectLst/>
                <a:latin typeface="Calibri" panose="020F0502020204030204" pitchFamily="34" charset="0"/>
                <a:ea typeface="Times New Roman" panose="02020603050405020304" pitchFamily="18" charset="0"/>
              </a:rPr>
              <a:t>19 </a:t>
            </a:r>
            <a:r>
              <a:rPr lang="en-NZ" sz="1800" dirty="0">
                <a:solidFill>
                  <a:srgbClr val="000000"/>
                </a:solidFill>
                <a:effectLst/>
                <a:latin typeface="Calibri" panose="020F0502020204030204" pitchFamily="34" charset="0"/>
                <a:ea typeface="Times New Roman" panose="02020603050405020304" pitchFamily="18" charset="0"/>
              </a:rPr>
              <a:t>Your path led through the sea,</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your way through the mighty waters,</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though your footprints were not seen.</a:t>
            </a:r>
            <a:endParaRPr lang="en-NZ" sz="1800" dirty="0">
              <a:effectLst/>
              <a:latin typeface="Times New Roman" panose="02020603050405020304" pitchFamily="18" charset="0"/>
              <a:ea typeface="Times New Roman" panose="02020603050405020304" pitchFamily="18" charset="0"/>
            </a:endParaRPr>
          </a:p>
          <a:p>
            <a:r>
              <a:rPr lang="en-NZ" sz="1800" b="1" baseline="30000" dirty="0">
                <a:solidFill>
                  <a:srgbClr val="000000"/>
                </a:solidFill>
                <a:effectLst/>
                <a:latin typeface="Calibri" panose="020F0502020204030204" pitchFamily="34" charset="0"/>
                <a:ea typeface="Times New Roman" panose="02020603050405020304" pitchFamily="18" charset="0"/>
              </a:rPr>
              <a:t>20 </a:t>
            </a:r>
            <a:r>
              <a:rPr lang="en-NZ" sz="1800" dirty="0">
                <a:solidFill>
                  <a:srgbClr val="000000"/>
                </a:solidFill>
                <a:effectLst/>
                <a:latin typeface="Calibri" panose="020F0502020204030204" pitchFamily="34" charset="0"/>
                <a:ea typeface="Times New Roman" panose="02020603050405020304" pitchFamily="18" charset="0"/>
              </a:rPr>
              <a:t>You led your people like a flock</a:t>
            </a:r>
            <a:br>
              <a:rPr lang="en-NZ" sz="1800" dirty="0">
                <a:solidFill>
                  <a:srgbClr val="000000"/>
                </a:solidFill>
                <a:effectLst/>
                <a:latin typeface="Calibri" panose="020F0502020204030204" pitchFamily="34" charset="0"/>
                <a:ea typeface="Times New Roman" panose="02020603050405020304" pitchFamily="18" charset="0"/>
              </a:rPr>
            </a:br>
            <a:r>
              <a:rPr lang="en-NZ" sz="1800" dirty="0">
                <a:solidFill>
                  <a:srgbClr val="000000"/>
                </a:solidFill>
                <a:effectLst/>
                <a:latin typeface="Calibri" panose="020F0502020204030204" pitchFamily="34" charset="0"/>
                <a:ea typeface="Times New Roman" panose="02020603050405020304" pitchFamily="18" charset="0"/>
              </a:rPr>
              <a:t>    by the hand of Moses and Aaron.</a:t>
            </a:r>
            <a:endParaRPr lang="en-NZ"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2964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2052700" y="2890391"/>
            <a:ext cx="6479915" cy="1046440"/>
          </a:xfrm>
          <a:prstGeom prst="rect">
            <a:avLst/>
          </a:prstGeom>
          <a:noFill/>
        </p:spPr>
        <p:txBody>
          <a:bodyPr wrap="none" rtlCol="0">
            <a:spAutoFit/>
          </a:bodyPr>
          <a:lstStyle/>
          <a:p>
            <a:pPr indent="114935">
              <a:spcBef>
                <a:spcPts val="300"/>
              </a:spcBef>
              <a:spcAft>
                <a:spcPts val="300"/>
              </a:spcAft>
            </a:pPr>
            <a:r>
              <a:rPr lang="en-NZ" sz="3500" b="1" dirty="0">
                <a:effectLst/>
                <a:latin typeface="Georgia" panose="02040502050405020303" pitchFamily="18" charset="0"/>
                <a:ea typeface="Times New Roman" panose="02020603050405020304" pitchFamily="18" charset="0"/>
                <a:cs typeface="Times New Roman" panose="02020603050405020304" pitchFamily="18" charset="0"/>
              </a:rPr>
              <a:t>Reflect</a:t>
            </a:r>
          </a:p>
          <a:p>
            <a:pPr indent="114935">
              <a:spcBef>
                <a:spcPts val="300"/>
              </a:spcBef>
              <a:spcAft>
                <a:spcPts val="300"/>
              </a:spcAft>
            </a:pPr>
            <a:r>
              <a:rPr lang="en-NZ" sz="2200" i="1" dirty="0">
                <a:effectLst/>
                <a:latin typeface="Calibri" panose="020F0502020204030204" pitchFamily="34" charset="0"/>
                <a:ea typeface="Times New Roman" panose="02020603050405020304" pitchFamily="18" charset="0"/>
                <a:cs typeface="Times New Roman" panose="02020603050405020304" pitchFamily="18" charset="0"/>
              </a:rPr>
              <a:t>Reflecting helps us to see where God has been at work</a:t>
            </a:r>
          </a:p>
        </p:txBody>
      </p:sp>
    </p:spTree>
    <p:extLst>
      <p:ext uri="{BB962C8B-B14F-4D97-AF65-F5344CB8AC3E}">
        <p14:creationId xmlns:p14="http://schemas.microsoft.com/office/powerpoint/2010/main" val="266372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2052701" y="2290226"/>
            <a:ext cx="8792083" cy="2277547"/>
          </a:xfrm>
          <a:prstGeom prst="rect">
            <a:avLst/>
          </a:prstGeom>
          <a:noFill/>
        </p:spPr>
        <p:txBody>
          <a:bodyPr wrap="square" rtlCol="0">
            <a:spAutoFit/>
          </a:bodyPr>
          <a:lstStyle/>
          <a:p>
            <a:pPr>
              <a:spcBef>
                <a:spcPts val="300"/>
              </a:spcBef>
              <a:spcAft>
                <a:spcPts val="300"/>
              </a:spcAft>
            </a:pPr>
            <a:r>
              <a:rPr lang="en-NZ" sz="2200" dirty="0">
                <a:effectLst/>
                <a:latin typeface="Calibri" panose="020F0502020204030204" pitchFamily="34" charset="0"/>
                <a:ea typeface="Times New Roman" panose="02020603050405020304" pitchFamily="18" charset="0"/>
                <a:cs typeface="Times New Roman" panose="02020603050405020304" pitchFamily="18" charset="0"/>
              </a:rPr>
              <a:t>“</a:t>
            </a:r>
            <a:r>
              <a:rPr lang="en-NZ" sz="2200" i="1" dirty="0">
                <a:effectLst/>
                <a:latin typeface="Calibri" panose="020F0502020204030204" pitchFamily="34" charset="0"/>
                <a:ea typeface="Times New Roman" panose="02020603050405020304" pitchFamily="18" charset="0"/>
                <a:cs typeface="Times New Roman" panose="02020603050405020304" pitchFamily="18" charset="0"/>
              </a:rPr>
              <a:t>We have as a guide what we see, the course we have been following. We see the past because we are facing it. The past is in “front” of us. No wonder our history with God is so important. It is not just about where we came from. It is the visible guide for our course into the future.”</a:t>
            </a:r>
          </a:p>
          <a:p>
            <a:pPr>
              <a:spcBef>
                <a:spcPts val="300"/>
              </a:spcBef>
              <a:spcAft>
                <a:spcPts val="300"/>
              </a:spcAft>
            </a:pPr>
            <a:endParaRPr lang="en-NZ" sz="2200" i="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300"/>
              </a:spcBef>
              <a:spcAft>
                <a:spcPts val="300"/>
              </a:spcAft>
            </a:pPr>
            <a:r>
              <a:rPr lang="en-NZ" sz="2000" i="1" dirty="0">
                <a:effectLst/>
                <a:latin typeface="Calibri" panose="020F0502020204030204" pitchFamily="34" charset="0"/>
                <a:ea typeface="Times New Roman" panose="02020603050405020304" pitchFamily="18" charset="0"/>
                <a:cs typeface="Times New Roman" panose="02020603050405020304" pitchFamily="18" charset="0"/>
              </a:rPr>
              <a:t>- Skip Moen commentary</a:t>
            </a:r>
          </a:p>
        </p:txBody>
      </p:sp>
    </p:spTree>
    <p:extLst>
      <p:ext uri="{BB962C8B-B14F-4D97-AF65-F5344CB8AC3E}">
        <p14:creationId xmlns:p14="http://schemas.microsoft.com/office/powerpoint/2010/main" val="265947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E1798-221D-460F-BFE8-ACCB0644641D}"/>
              </a:ext>
            </a:extLst>
          </p:cNvPr>
          <p:cNvSpPr txBox="1"/>
          <p:nvPr/>
        </p:nvSpPr>
        <p:spPr>
          <a:xfrm>
            <a:off x="2052701" y="1851645"/>
            <a:ext cx="8792083" cy="3154710"/>
          </a:xfrm>
          <a:prstGeom prst="rect">
            <a:avLst/>
          </a:prstGeom>
          <a:noFill/>
        </p:spPr>
        <p:txBody>
          <a:bodyPr wrap="square" rtlCol="0">
            <a:spAutoFit/>
          </a:bodyPr>
          <a:lstStyle/>
          <a:p>
            <a:pPr>
              <a:spcAft>
                <a:spcPts val="1200"/>
              </a:spcAft>
            </a:pPr>
            <a:r>
              <a:rPr lang="en-NZ" sz="2500" b="1" dirty="0">
                <a:latin typeface="Georgia" panose="02040502050405020303" pitchFamily="18" charset="0"/>
                <a:ea typeface="Times New Roman" panose="02020603050405020304" pitchFamily="18" charset="0"/>
                <a:cs typeface="Times New Roman" panose="02020603050405020304" pitchFamily="18" charset="0"/>
              </a:rPr>
              <a:t>Ebenezer:</a:t>
            </a:r>
            <a:endParaRPr lang="en-NZ" sz="2500" b="1" dirty="0">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1200"/>
              </a:spcAft>
            </a:pPr>
            <a:r>
              <a:rPr lang="en-NZ" sz="2200" i="1" dirty="0">
                <a:effectLst/>
                <a:latin typeface="Calibri" panose="020F0502020204030204" pitchFamily="34" charset="0"/>
                <a:ea typeface="Times New Roman" panose="02020603050405020304" pitchFamily="18" charset="0"/>
                <a:cs typeface="Times New Roman" panose="02020603050405020304" pitchFamily="18" charset="0"/>
              </a:rPr>
              <a:t>Thus far the Lord has helpe</a:t>
            </a:r>
            <a:r>
              <a:rPr lang="en-NZ" sz="2200" i="1" dirty="0">
                <a:latin typeface="Calibri" panose="020F0502020204030204" pitchFamily="34" charset="0"/>
                <a:ea typeface="Times New Roman" panose="02020603050405020304" pitchFamily="18" charset="0"/>
                <a:cs typeface="Times New Roman" panose="02020603050405020304" pitchFamily="18" charset="0"/>
              </a:rPr>
              <a:t>d us.</a:t>
            </a:r>
          </a:p>
          <a:p>
            <a:endParaRPr lang="en-NZ" sz="2200" i="1" dirty="0">
              <a:latin typeface="Calibri" panose="020F0502020204030204" pitchFamily="34" charset="0"/>
              <a:cs typeface="Times New Roman" panose="02020603050405020304" pitchFamily="18" charset="0"/>
            </a:endParaRPr>
          </a:p>
          <a:p>
            <a:r>
              <a:rPr lang="en-NZ" sz="2200" i="1" dirty="0">
                <a:effectLst/>
                <a:latin typeface="Calibri" panose="020F0502020204030204" pitchFamily="34" charset="0"/>
                <a:ea typeface="Times New Roman" panose="02020603050405020304" pitchFamily="18" charset="0"/>
                <a:cs typeface="Times New Roman" panose="02020603050405020304" pitchFamily="18" charset="0"/>
              </a:rPr>
              <a:t>‘But I will remember the years of the right hand of the most high. I will remember the works of the lord. Surely I will remember your wonder of old. I will also meditate on all your work, and talk of all your deeds’. </a:t>
            </a:r>
          </a:p>
          <a:p>
            <a:endParaRPr lang="en-NZ" sz="2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NZ" sz="2000" dirty="0"/>
              <a:t>Psalm 77:11-12</a:t>
            </a:r>
          </a:p>
        </p:txBody>
      </p:sp>
    </p:spTree>
    <p:extLst>
      <p:ext uri="{BB962C8B-B14F-4D97-AF65-F5344CB8AC3E}">
        <p14:creationId xmlns:p14="http://schemas.microsoft.com/office/powerpoint/2010/main" val="1714704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1037</TotalTime>
  <Words>976</Words>
  <Application>Microsoft Office PowerPoint</Application>
  <PresentationFormat>Widescreen</PresentationFormat>
  <Paragraphs>47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vt:lpstr>
      <vt:lpstr>Georgia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Coates</dc:creator>
  <cp:lastModifiedBy>Vanessa Singh</cp:lastModifiedBy>
  <cp:revision>4</cp:revision>
  <dcterms:created xsi:type="dcterms:W3CDTF">2020-05-26T02:57:51Z</dcterms:created>
  <dcterms:modified xsi:type="dcterms:W3CDTF">2022-06-07T21:01:10Z</dcterms:modified>
</cp:coreProperties>
</file>